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5"/>
  </p:notesMasterIdLst>
  <p:sldIdLst>
    <p:sldId id="256" r:id="rId2"/>
    <p:sldId id="257" r:id="rId3"/>
    <p:sldId id="258" r:id="rId4"/>
  </p:sldIdLst>
  <p:sldSz cx="27432000" cy="36576000"/>
  <p:notesSz cx="6858000" cy="9144000"/>
  <p:defaultTextStyle>
    <a:defPPr>
      <a:defRPr lang="en-US"/>
    </a:defPPr>
    <a:lvl1pPr marL="0" algn="l" defTabSz="3072384" rtl="0" eaLnBrk="1" latinLnBrk="0" hangingPunct="1">
      <a:defRPr sz="6048" kern="1200">
        <a:solidFill>
          <a:schemeClr val="tx1"/>
        </a:solidFill>
        <a:latin typeface="+mn-lt"/>
        <a:ea typeface="+mn-ea"/>
        <a:cs typeface="+mn-cs"/>
      </a:defRPr>
    </a:lvl1pPr>
    <a:lvl2pPr marL="1536192" algn="l" defTabSz="3072384" rtl="0" eaLnBrk="1" latinLnBrk="0" hangingPunct="1">
      <a:defRPr sz="6048" kern="1200">
        <a:solidFill>
          <a:schemeClr val="tx1"/>
        </a:solidFill>
        <a:latin typeface="+mn-lt"/>
        <a:ea typeface="+mn-ea"/>
        <a:cs typeface="+mn-cs"/>
      </a:defRPr>
    </a:lvl2pPr>
    <a:lvl3pPr marL="3072384" algn="l" defTabSz="3072384" rtl="0" eaLnBrk="1" latinLnBrk="0" hangingPunct="1">
      <a:defRPr sz="6048" kern="1200">
        <a:solidFill>
          <a:schemeClr val="tx1"/>
        </a:solidFill>
        <a:latin typeface="+mn-lt"/>
        <a:ea typeface="+mn-ea"/>
        <a:cs typeface="+mn-cs"/>
      </a:defRPr>
    </a:lvl3pPr>
    <a:lvl4pPr marL="4608576" algn="l" defTabSz="3072384" rtl="0" eaLnBrk="1" latinLnBrk="0" hangingPunct="1">
      <a:defRPr sz="6048" kern="1200">
        <a:solidFill>
          <a:schemeClr val="tx1"/>
        </a:solidFill>
        <a:latin typeface="+mn-lt"/>
        <a:ea typeface="+mn-ea"/>
        <a:cs typeface="+mn-cs"/>
      </a:defRPr>
    </a:lvl4pPr>
    <a:lvl5pPr marL="6144768" algn="l" defTabSz="3072384" rtl="0" eaLnBrk="1" latinLnBrk="0" hangingPunct="1">
      <a:defRPr sz="6048" kern="1200">
        <a:solidFill>
          <a:schemeClr val="tx1"/>
        </a:solidFill>
        <a:latin typeface="+mn-lt"/>
        <a:ea typeface="+mn-ea"/>
        <a:cs typeface="+mn-cs"/>
      </a:defRPr>
    </a:lvl5pPr>
    <a:lvl6pPr marL="7680960" algn="l" defTabSz="3072384" rtl="0" eaLnBrk="1" latinLnBrk="0" hangingPunct="1">
      <a:defRPr sz="6048" kern="1200">
        <a:solidFill>
          <a:schemeClr val="tx1"/>
        </a:solidFill>
        <a:latin typeface="+mn-lt"/>
        <a:ea typeface="+mn-ea"/>
        <a:cs typeface="+mn-cs"/>
      </a:defRPr>
    </a:lvl6pPr>
    <a:lvl7pPr marL="9217152" algn="l" defTabSz="3072384" rtl="0" eaLnBrk="1" latinLnBrk="0" hangingPunct="1">
      <a:defRPr sz="6048" kern="1200">
        <a:solidFill>
          <a:schemeClr val="tx1"/>
        </a:solidFill>
        <a:latin typeface="+mn-lt"/>
        <a:ea typeface="+mn-ea"/>
        <a:cs typeface="+mn-cs"/>
      </a:defRPr>
    </a:lvl7pPr>
    <a:lvl8pPr marL="10753344" algn="l" defTabSz="3072384" rtl="0" eaLnBrk="1" latinLnBrk="0" hangingPunct="1">
      <a:defRPr sz="6048" kern="1200">
        <a:solidFill>
          <a:schemeClr val="tx1"/>
        </a:solidFill>
        <a:latin typeface="+mn-lt"/>
        <a:ea typeface="+mn-ea"/>
        <a:cs typeface="+mn-cs"/>
      </a:defRPr>
    </a:lvl8pPr>
    <a:lvl9pPr marL="12289536" algn="l" defTabSz="3072384" rtl="0" eaLnBrk="1" latinLnBrk="0" hangingPunct="1">
      <a:defRPr sz="6048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94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593"/>
    <p:restoredTop sz="93652"/>
  </p:normalViewPr>
  <p:slideViewPr>
    <p:cSldViewPr snapToGrid="0" snapToObjects="1" showGuides="1">
      <p:cViewPr>
        <p:scale>
          <a:sx n="48" d="100"/>
          <a:sy n="48" d="100"/>
        </p:scale>
        <p:origin x="144" y="144"/>
      </p:cViewPr>
      <p:guideLst>
        <p:guide orient="horz" pos="22944"/>
        <p:guide pos="86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0763FE-ECF6-884A-88A6-D97E8071DBD5}" type="datetimeFigureOut">
              <a:rPr lang="en-US" smtClean="0"/>
              <a:t>1/10/17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71713" y="1143000"/>
            <a:ext cx="23145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B4C3F6-2F21-064B-9509-432AC3FBBD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232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4C3F6-2F21-064B-9509-432AC3FBBD4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6077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57400" y="5985936"/>
            <a:ext cx="23317200" cy="12733867"/>
          </a:xfrm>
        </p:spPr>
        <p:txBody>
          <a:bodyPr anchor="b"/>
          <a:lstStyle>
            <a:lvl1pPr algn="ctr">
              <a:defRPr sz="18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429000" y="19210869"/>
            <a:ext cx="20574000" cy="8830731"/>
          </a:xfrm>
        </p:spPr>
        <p:txBody>
          <a:bodyPr/>
          <a:lstStyle>
            <a:lvl1pPr marL="0" indent="0" algn="ctr">
              <a:buNone/>
              <a:defRPr sz="7200"/>
            </a:lvl1pPr>
            <a:lvl2pPr marL="1371600" indent="0" algn="ctr">
              <a:buNone/>
              <a:defRPr sz="6000"/>
            </a:lvl2pPr>
            <a:lvl3pPr marL="2743200" indent="0" algn="ctr">
              <a:buNone/>
              <a:defRPr sz="5400"/>
            </a:lvl3pPr>
            <a:lvl4pPr marL="4114800" indent="0" algn="ctr">
              <a:buNone/>
              <a:defRPr sz="4800"/>
            </a:lvl4pPr>
            <a:lvl5pPr marL="5486400" indent="0" algn="ctr">
              <a:buNone/>
              <a:defRPr sz="4800"/>
            </a:lvl5pPr>
            <a:lvl6pPr marL="6858000" indent="0" algn="ctr">
              <a:buNone/>
              <a:defRPr sz="4800"/>
            </a:lvl6pPr>
            <a:lvl7pPr marL="8229600" indent="0" algn="ctr">
              <a:buNone/>
              <a:defRPr sz="4800"/>
            </a:lvl7pPr>
            <a:lvl8pPr marL="9601200" indent="0" algn="ctr">
              <a:buNone/>
              <a:defRPr sz="4800"/>
            </a:lvl8pPr>
            <a:lvl9pPr marL="10972800" indent="0" algn="ctr">
              <a:buNone/>
              <a:defRPr sz="48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9CDF84-39F3-B847-9BEB-18D8FB9278EC}" type="datetimeFigureOut">
              <a:rPr lang="en-US" smtClean="0"/>
              <a:t>1/10/17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DC6153-4C82-1848-852F-C92E3371DE1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9CDF84-39F3-B847-9BEB-18D8FB9278EC}" type="datetimeFigureOut">
              <a:rPr lang="en-US" smtClean="0"/>
              <a:t>1/10/17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DC6153-4C82-1848-852F-C92E3371DE1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9631027" y="1947334"/>
            <a:ext cx="5915025" cy="3099646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885952" y="1947334"/>
            <a:ext cx="17402175" cy="3099646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9CDF84-39F3-B847-9BEB-18D8FB9278EC}" type="datetimeFigureOut">
              <a:rPr lang="en-US" smtClean="0"/>
              <a:t>1/10/17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DC6153-4C82-1848-852F-C92E3371DE1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9CDF84-39F3-B847-9BEB-18D8FB9278EC}" type="datetimeFigureOut">
              <a:rPr lang="en-US" smtClean="0"/>
              <a:t>1/10/17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DC6153-4C82-1848-852F-C92E3371DE1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71664" y="9118611"/>
            <a:ext cx="23660100" cy="15214597"/>
          </a:xfrm>
        </p:spPr>
        <p:txBody>
          <a:bodyPr anchor="b"/>
          <a:lstStyle>
            <a:lvl1pPr>
              <a:defRPr sz="18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71664" y="24477144"/>
            <a:ext cx="23660100" cy="8000997"/>
          </a:xfrm>
        </p:spPr>
        <p:txBody>
          <a:bodyPr/>
          <a:lstStyle>
            <a:lvl1pPr marL="0" indent="0">
              <a:buNone/>
              <a:defRPr sz="7200">
                <a:solidFill>
                  <a:schemeClr val="tx1"/>
                </a:solidFill>
              </a:defRPr>
            </a:lvl1pPr>
            <a:lvl2pPr marL="1371600" indent="0">
              <a:buNone/>
              <a:defRPr sz="6000">
                <a:solidFill>
                  <a:schemeClr val="tx1">
                    <a:tint val="75000"/>
                  </a:schemeClr>
                </a:solidFill>
              </a:defRPr>
            </a:lvl2pPr>
            <a:lvl3pPr marL="2743200" indent="0">
              <a:buNone/>
              <a:defRPr sz="5400">
                <a:solidFill>
                  <a:schemeClr val="tx1">
                    <a:tint val="75000"/>
                  </a:schemeClr>
                </a:solidFill>
              </a:defRPr>
            </a:lvl3pPr>
            <a:lvl4pPr marL="411480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4pPr>
            <a:lvl5pPr marL="548640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5pPr>
            <a:lvl6pPr marL="685800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6pPr>
            <a:lvl7pPr marL="822960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7pPr>
            <a:lvl8pPr marL="960120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8pPr>
            <a:lvl9pPr marL="1097280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9CDF84-39F3-B847-9BEB-18D8FB9278EC}" type="datetimeFigureOut">
              <a:rPr lang="en-US" smtClean="0"/>
              <a:t>1/10/17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DC6153-4C82-1848-852F-C92E3371DE1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85950" y="9736667"/>
            <a:ext cx="11658600" cy="2320713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887450" y="9736667"/>
            <a:ext cx="11658600" cy="2320713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9CDF84-39F3-B847-9BEB-18D8FB9278EC}" type="datetimeFigureOut">
              <a:rPr lang="en-US" smtClean="0"/>
              <a:t>1/10/17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DC6153-4C82-1848-852F-C92E3371DE1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9523" y="1947342"/>
            <a:ext cx="23660100" cy="706966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89526" y="8966203"/>
            <a:ext cx="11605020" cy="4394197"/>
          </a:xfrm>
        </p:spPr>
        <p:txBody>
          <a:bodyPr anchor="b"/>
          <a:lstStyle>
            <a:lvl1pPr marL="0" indent="0">
              <a:buNone/>
              <a:defRPr sz="7200" b="1"/>
            </a:lvl1pPr>
            <a:lvl2pPr marL="1371600" indent="0">
              <a:buNone/>
              <a:defRPr sz="6000" b="1"/>
            </a:lvl2pPr>
            <a:lvl3pPr marL="2743200" indent="0">
              <a:buNone/>
              <a:defRPr sz="5400" b="1"/>
            </a:lvl3pPr>
            <a:lvl4pPr marL="4114800" indent="0">
              <a:buNone/>
              <a:defRPr sz="4800" b="1"/>
            </a:lvl4pPr>
            <a:lvl5pPr marL="5486400" indent="0">
              <a:buNone/>
              <a:defRPr sz="4800" b="1"/>
            </a:lvl5pPr>
            <a:lvl6pPr marL="6858000" indent="0">
              <a:buNone/>
              <a:defRPr sz="4800" b="1"/>
            </a:lvl6pPr>
            <a:lvl7pPr marL="8229600" indent="0">
              <a:buNone/>
              <a:defRPr sz="4800" b="1"/>
            </a:lvl7pPr>
            <a:lvl8pPr marL="9601200" indent="0">
              <a:buNone/>
              <a:defRPr sz="4800" b="1"/>
            </a:lvl8pPr>
            <a:lvl9pPr marL="10972800" indent="0">
              <a:buNone/>
              <a:defRPr sz="48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89526" y="13360400"/>
            <a:ext cx="11605020" cy="1965113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3887452" y="8966203"/>
            <a:ext cx="11662173" cy="4394197"/>
          </a:xfrm>
        </p:spPr>
        <p:txBody>
          <a:bodyPr anchor="b"/>
          <a:lstStyle>
            <a:lvl1pPr marL="0" indent="0">
              <a:buNone/>
              <a:defRPr sz="7200" b="1"/>
            </a:lvl1pPr>
            <a:lvl2pPr marL="1371600" indent="0">
              <a:buNone/>
              <a:defRPr sz="6000" b="1"/>
            </a:lvl2pPr>
            <a:lvl3pPr marL="2743200" indent="0">
              <a:buNone/>
              <a:defRPr sz="5400" b="1"/>
            </a:lvl3pPr>
            <a:lvl4pPr marL="4114800" indent="0">
              <a:buNone/>
              <a:defRPr sz="4800" b="1"/>
            </a:lvl4pPr>
            <a:lvl5pPr marL="5486400" indent="0">
              <a:buNone/>
              <a:defRPr sz="4800" b="1"/>
            </a:lvl5pPr>
            <a:lvl6pPr marL="6858000" indent="0">
              <a:buNone/>
              <a:defRPr sz="4800" b="1"/>
            </a:lvl6pPr>
            <a:lvl7pPr marL="8229600" indent="0">
              <a:buNone/>
              <a:defRPr sz="4800" b="1"/>
            </a:lvl7pPr>
            <a:lvl8pPr marL="9601200" indent="0">
              <a:buNone/>
              <a:defRPr sz="4800" b="1"/>
            </a:lvl8pPr>
            <a:lvl9pPr marL="10972800" indent="0">
              <a:buNone/>
              <a:defRPr sz="48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3887452" y="13360400"/>
            <a:ext cx="11662173" cy="1965113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9CDF84-39F3-B847-9BEB-18D8FB9278EC}" type="datetimeFigureOut">
              <a:rPr lang="en-US" smtClean="0"/>
              <a:t>1/10/17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DC6153-4C82-1848-852F-C92E3371DE1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9CDF84-39F3-B847-9BEB-18D8FB9278EC}" type="datetimeFigureOut">
              <a:rPr lang="en-US" smtClean="0"/>
              <a:t>1/10/17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DC6153-4C82-1848-852F-C92E3371DE1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9CDF84-39F3-B847-9BEB-18D8FB9278EC}" type="datetimeFigureOut">
              <a:rPr lang="en-US" smtClean="0"/>
              <a:t>1/10/17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DC6153-4C82-1848-852F-C92E3371DE1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9523" y="2438400"/>
            <a:ext cx="8847534" cy="8534400"/>
          </a:xfrm>
        </p:spPr>
        <p:txBody>
          <a:bodyPr anchor="b"/>
          <a:lstStyle>
            <a:lvl1pPr>
              <a:defRPr sz="9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662173" y="5266275"/>
            <a:ext cx="13887450" cy="25992667"/>
          </a:xfrm>
        </p:spPr>
        <p:txBody>
          <a:bodyPr/>
          <a:lstStyle>
            <a:lvl1pPr>
              <a:defRPr sz="9600"/>
            </a:lvl1pPr>
            <a:lvl2pPr>
              <a:defRPr sz="8400"/>
            </a:lvl2pPr>
            <a:lvl3pPr>
              <a:defRPr sz="7200"/>
            </a:lvl3pPr>
            <a:lvl4pPr>
              <a:defRPr sz="6000"/>
            </a:lvl4pPr>
            <a:lvl5pPr>
              <a:defRPr sz="6000"/>
            </a:lvl5pPr>
            <a:lvl6pPr>
              <a:defRPr sz="6000"/>
            </a:lvl6pPr>
            <a:lvl7pPr>
              <a:defRPr sz="6000"/>
            </a:lvl7pPr>
            <a:lvl8pPr>
              <a:defRPr sz="6000"/>
            </a:lvl8pPr>
            <a:lvl9pPr>
              <a:defRPr sz="6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89523" y="10972800"/>
            <a:ext cx="8847534" cy="20328469"/>
          </a:xfrm>
        </p:spPr>
        <p:txBody>
          <a:bodyPr/>
          <a:lstStyle>
            <a:lvl1pPr marL="0" indent="0">
              <a:buNone/>
              <a:defRPr sz="4800"/>
            </a:lvl1pPr>
            <a:lvl2pPr marL="1371600" indent="0">
              <a:buNone/>
              <a:defRPr sz="4200"/>
            </a:lvl2pPr>
            <a:lvl3pPr marL="2743200" indent="0">
              <a:buNone/>
              <a:defRPr sz="3600"/>
            </a:lvl3pPr>
            <a:lvl4pPr marL="4114800" indent="0">
              <a:buNone/>
              <a:defRPr sz="3000"/>
            </a:lvl4pPr>
            <a:lvl5pPr marL="5486400" indent="0">
              <a:buNone/>
              <a:defRPr sz="3000"/>
            </a:lvl5pPr>
            <a:lvl6pPr marL="6858000" indent="0">
              <a:buNone/>
              <a:defRPr sz="3000"/>
            </a:lvl6pPr>
            <a:lvl7pPr marL="8229600" indent="0">
              <a:buNone/>
              <a:defRPr sz="3000"/>
            </a:lvl7pPr>
            <a:lvl8pPr marL="9601200" indent="0">
              <a:buNone/>
              <a:defRPr sz="3000"/>
            </a:lvl8pPr>
            <a:lvl9pPr marL="10972800" indent="0">
              <a:buNone/>
              <a:defRPr sz="3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9CDF84-39F3-B847-9BEB-18D8FB9278EC}" type="datetimeFigureOut">
              <a:rPr lang="en-US" smtClean="0"/>
              <a:t>1/10/17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DC6153-4C82-1848-852F-C92E3371DE1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9523" y="2438400"/>
            <a:ext cx="8847534" cy="8534400"/>
          </a:xfrm>
        </p:spPr>
        <p:txBody>
          <a:bodyPr anchor="b"/>
          <a:lstStyle>
            <a:lvl1pPr>
              <a:defRPr sz="9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62173" y="5266275"/>
            <a:ext cx="13887450" cy="25992667"/>
          </a:xfrm>
        </p:spPr>
        <p:txBody>
          <a:bodyPr anchor="t"/>
          <a:lstStyle>
            <a:lvl1pPr marL="0" indent="0">
              <a:buNone/>
              <a:defRPr sz="9600"/>
            </a:lvl1pPr>
            <a:lvl2pPr marL="1371600" indent="0">
              <a:buNone/>
              <a:defRPr sz="8400"/>
            </a:lvl2pPr>
            <a:lvl3pPr marL="2743200" indent="0">
              <a:buNone/>
              <a:defRPr sz="7200"/>
            </a:lvl3pPr>
            <a:lvl4pPr marL="4114800" indent="0">
              <a:buNone/>
              <a:defRPr sz="6000"/>
            </a:lvl4pPr>
            <a:lvl5pPr marL="5486400" indent="0">
              <a:buNone/>
              <a:defRPr sz="6000"/>
            </a:lvl5pPr>
            <a:lvl6pPr marL="6858000" indent="0">
              <a:buNone/>
              <a:defRPr sz="6000"/>
            </a:lvl6pPr>
            <a:lvl7pPr marL="8229600" indent="0">
              <a:buNone/>
              <a:defRPr sz="6000"/>
            </a:lvl7pPr>
            <a:lvl8pPr marL="9601200" indent="0">
              <a:buNone/>
              <a:defRPr sz="6000"/>
            </a:lvl8pPr>
            <a:lvl9pPr marL="10972800" indent="0">
              <a:buNone/>
              <a:defRPr sz="6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89523" y="10972800"/>
            <a:ext cx="8847534" cy="20328469"/>
          </a:xfrm>
        </p:spPr>
        <p:txBody>
          <a:bodyPr/>
          <a:lstStyle>
            <a:lvl1pPr marL="0" indent="0">
              <a:buNone/>
              <a:defRPr sz="4800"/>
            </a:lvl1pPr>
            <a:lvl2pPr marL="1371600" indent="0">
              <a:buNone/>
              <a:defRPr sz="4200"/>
            </a:lvl2pPr>
            <a:lvl3pPr marL="2743200" indent="0">
              <a:buNone/>
              <a:defRPr sz="3600"/>
            </a:lvl3pPr>
            <a:lvl4pPr marL="4114800" indent="0">
              <a:buNone/>
              <a:defRPr sz="3000"/>
            </a:lvl4pPr>
            <a:lvl5pPr marL="5486400" indent="0">
              <a:buNone/>
              <a:defRPr sz="3000"/>
            </a:lvl5pPr>
            <a:lvl6pPr marL="6858000" indent="0">
              <a:buNone/>
              <a:defRPr sz="3000"/>
            </a:lvl6pPr>
            <a:lvl7pPr marL="8229600" indent="0">
              <a:buNone/>
              <a:defRPr sz="3000"/>
            </a:lvl7pPr>
            <a:lvl8pPr marL="9601200" indent="0">
              <a:buNone/>
              <a:defRPr sz="3000"/>
            </a:lvl8pPr>
            <a:lvl9pPr marL="10972800" indent="0">
              <a:buNone/>
              <a:defRPr sz="3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9CDF84-39F3-B847-9BEB-18D8FB9278EC}" type="datetimeFigureOut">
              <a:rPr lang="en-US" smtClean="0"/>
              <a:t>1/10/17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DC6153-4C82-1848-852F-C92E3371DE1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885950" y="1947342"/>
            <a:ext cx="23660100" cy="70696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85950" y="9736667"/>
            <a:ext cx="23660100" cy="23207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5950" y="33900542"/>
            <a:ext cx="6172200" cy="19473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9CDF84-39F3-B847-9BEB-18D8FB9278EC}" type="datetimeFigureOut">
              <a:rPr lang="en-US" smtClean="0"/>
              <a:t>1/10/17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086850" y="33900542"/>
            <a:ext cx="9258300" cy="19473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9373850" y="33900542"/>
            <a:ext cx="6172200" cy="19473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DC6153-4C82-1848-852F-C92E3371DE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0732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2743200" rtl="0" eaLnBrk="1" latinLnBrk="0" hangingPunct="1">
        <a:lnSpc>
          <a:spcPct val="90000"/>
        </a:lnSpc>
        <a:spcBef>
          <a:spcPct val="0"/>
        </a:spcBef>
        <a:buNone/>
        <a:defRPr sz="1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685800" indent="-685800" algn="l" defTabSz="2743200" rtl="0" eaLnBrk="1" latinLnBrk="0" hangingPunct="1">
        <a:lnSpc>
          <a:spcPct val="90000"/>
        </a:lnSpc>
        <a:spcBef>
          <a:spcPts val="3000"/>
        </a:spcBef>
        <a:buFont typeface="Arial" panose="020B0604020202020204" pitchFamily="34" charset="0"/>
        <a:buChar char="•"/>
        <a:defRPr sz="8400" kern="1200">
          <a:solidFill>
            <a:schemeClr val="tx1"/>
          </a:solidFill>
          <a:latin typeface="+mn-lt"/>
          <a:ea typeface="+mn-ea"/>
          <a:cs typeface="+mn-cs"/>
        </a:defRPr>
      </a:lvl1pPr>
      <a:lvl2pPr marL="2057400" indent="-685800" algn="l" defTabSz="27432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7200" kern="1200">
          <a:solidFill>
            <a:schemeClr val="tx1"/>
          </a:solidFill>
          <a:latin typeface="+mn-lt"/>
          <a:ea typeface="+mn-ea"/>
          <a:cs typeface="+mn-cs"/>
        </a:defRPr>
      </a:lvl2pPr>
      <a:lvl3pPr marL="3429000" indent="-685800" algn="l" defTabSz="27432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6000" kern="1200">
          <a:solidFill>
            <a:schemeClr val="tx1"/>
          </a:solidFill>
          <a:latin typeface="+mn-lt"/>
          <a:ea typeface="+mn-ea"/>
          <a:cs typeface="+mn-cs"/>
        </a:defRPr>
      </a:lvl3pPr>
      <a:lvl4pPr marL="4800600" indent="-685800" algn="l" defTabSz="27432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5400" kern="1200">
          <a:solidFill>
            <a:schemeClr val="tx1"/>
          </a:solidFill>
          <a:latin typeface="+mn-lt"/>
          <a:ea typeface="+mn-ea"/>
          <a:cs typeface="+mn-cs"/>
        </a:defRPr>
      </a:lvl4pPr>
      <a:lvl5pPr marL="6172200" indent="-685800" algn="l" defTabSz="27432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5400" kern="1200">
          <a:solidFill>
            <a:schemeClr val="tx1"/>
          </a:solidFill>
          <a:latin typeface="+mn-lt"/>
          <a:ea typeface="+mn-ea"/>
          <a:cs typeface="+mn-cs"/>
        </a:defRPr>
      </a:lvl5pPr>
      <a:lvl6pPr marL="7543800" indent="-685800" algn="l" defTabSz="27432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5400" kern="1200">
          <a:solidFill>
            <a:schemeClr val="tx1"/>
          </a:solidFill>
          <a:latin typeface="+mn-lt"/>
          <a:ea typeface="+mn-ea"/>
          <a:cs typeface="+mn-cs"/>
        </a:defRPr>
      </a:lvl6pPr>
      <a:lvl7pPr marL="8915400" indent="-685800" algn="l" defTabSz="27432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5400" kern="1200">
          <a:solidFill>
            <a:schemeClr val="tx1"/>
          </a:solidFill>
          <a:latin typeface="+mn-lt"/>
          <a:ea typeface="+mn-ea"/>
          <a:cs typeface="+mn-cs"/>
        </a:defRPr>
      </a:lvl7pPr>
      <a:lvl8pPr marL="10287000" indent="-685800" algn="l" defTabSz="27432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5400" kern="1200">
          <a:solidFill>
            <a:schemeClr val="tx1"/>
          </a:solidFill>
          <a:latin typeface="+mn-lt"/>
          <a:ea typeface="+mn-ea"/>
          <a:cs typeface="+mn-cs"/>
        </a:defRPr>
      </a:lvl8pPr>
      <a:lvl9pPr marL="11658600" indent="-685800" algn="l" defTabSz="27432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5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60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2pPr>
      <a:lvl3pPr marL="274320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3pPr>
      <a:lvl4pPr marL="411480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4pPr>
      <a:lvl5pPr marL="548640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5pPr>
      <a:lvl6pPr marL="685800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6pPr>
      <a:lvl7pPr marL="822960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7pPr>
      <a:lvl8pPr marL="960120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8pPr>
      <a:lvl9pPr marL="1097280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hyperlink" Target="https://goo.gl/0SmYSI" TargetMode="External"/><Relationship Id="rId20" Type="http://schemas.openxmlformats.org/officeDocument/2006/relationships/image" Target="../media/image15.png"/><Relationship Id="rId21" Type="http://schemas.openxmlformats.org/officeDocument/2006/relationships/image" Target="../media/image16.png"/><Relationship Id="rId22" Type="http://schemas.openxmlformats.org/officeDocument/2006/relationships/image" Target="../media/image17.png"/><Relationship Id="rId23" Type="http://schemas.openxmlformats.org/officeDocument/2006/relationships/image" Target="../media/image18.png"/><Relationship Id="rId24" Type="http://schemas.openxmlformats.org/officeDocument/2006/relationships/image" Target="../media/image19.png"/><Relationship Id="rId25" Type="http://schemas.openxmlformats.org/officeDocument/2006/relationships/image" Target="../media/image20.png"/><Relationship Id="rId26" Type="http://schemas.openxmlformats.org/officeDocument/2006/relationships/image" Target="../media/image21.png"/><Relationship Id="rId27" Type="http://schemas.openxmlformats.org/officeDocument/2006/relationships/image" Target="../media/image22.png"/><Relationship Id="rId28" Type="http://schemas.openxmlformats.org/officeDocument/2006/relationships/image" Target="../media/image23.png"/><Relationship Id="rId29" Type="http://schemas.openxmlformats.org/officeDocument/2006/relationships/image" Target="../media/image24.png"/><Relationship Id="rId10" Type="http://schemas.openxmlformats.org/officeDocument/2006/relationships/image" Target="../media/image5.png"/><Relationship Id="rId11" Type="http://schemas.openxmlformats.org/officeDocument/2006/relationships/image" Target="../media/image6.tiff"/><Relationship Id="rId12" Type="http://schemas.openxmlformats.org/officeDocument/2006/relationships/image" Target="../media/image7.tiff"/><Relationship Id="rId13" Type="http://schemas.openxmlformats.org/officeDocument/2006/relationships/image" Target="../media/image8.png"/><Relationship Id="rId14" Type="http://schemas.openxmlformats.org/officeDocument/2006/relationships/image" Target="../media/image9.tiff"/><Relationship Id="rId15" Type="http://schemas.openxmlformats.org/officeDocument/2006/relationships/image" Target="../media/image10.png"/><Relationship Id="rId16" Type="http://schemas.openxmlformats.org/officeDocument/2006/relationships/image" Target="../media/image11.png"/><Relationship Id="rId17" Type="http://schemas.openxmlformats.org/officeDocument/2006/relationships/image" Target="../media/image12.png"/><Relationship Id="rId18" Type="http://schemas.openxmlformats.org/officeDocument/2006/relationships/image" Target="../media/image13.png"/><Relationship Id="rId19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eg"/><Relationship Id="rId4" Type="http://schemas.microsoft.com/office/2007/relationships/hdphoto" Target="../media/hdphoto1.wdp"/><Relationship Id="rId5" Type="http://schemas.openxmlformats.org/officeDocument/2006/relationships/image" Target="../media/image2.jpg"/><Relationship Id="rId6" Type="http://schemas.openxmlformats.org/officeDocument/2006/relationships/hyperlink" Target="https://goo.gl/TBg5zT" TargetMode="External"/><Relationship Id="rId7" Type="http://schemas.openxmlformats.org/officeDocument/2006/relationships/image" Target="../media/image3.png"/><Relationship Id="rId8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hyperlink" Target="https://goo.gl/0SmYSI" TargetMode="External"/><Relationship Id="rId5" Type="http://schemas.openxmlformats.org/officeDocument/2006/relationships/hyperlink" Target="https://goo.gl/TBg5zT" TargetMode="External"/><Relationship Id="rId6" Type="http://schemas.openxmlformats.org/officeDocument/2006/relationships/image" Target="../media/image3.png"/><Relationship Id="rId7" Type="http://schemas.openxmlformats.org/officeDocument/2006/relationships/image" Target="../media/image4.png"/><Relationship Id="rId8" Type="http://schemas.openxmlformats.org/officeDocument/2006/relationships/image" Target="../media/image5.png"/><Relationship Id="rId9" Type="http://schemas.openxmlformats.org/officeDocument/2006/relationships/image" Target="../media/image6.tiff"/><Relationship Id="rId10" Type="http://schemas.openxmlformats.org/officeDocument/2006/relationships/image" Target="../media/image7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2000"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900"/>
                    </a14:imgEffect>
                  </a14:imgLayer>
                </a14:imgProps>
              </a:ext>
            </a:extLst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Box 49"/>
          <p:cNvSpPr txBox="1"/>
          <p:nvPr/>
        </p:nvSpPr>
        <p:spPr>
          <a:xfrm>
            <a:off x="659427" y="21351505"/>
            <a:ext cx="11931158" cy="1322573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Workflow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sz="3200" dirty="0" smtClean="0"/>
              <a:t>Clone and branch </a:t>
            </a:r>
          </a:p>
          <a:p>
            <a:r>
              <a:rPr lang="en-US" sz="3200" dirty="0" smtClean="0"/>
              <a:t>core-</a:t>
            </a:r>
            <a:r>
              <a:rPr lang="en-US" sz="3200" dirty="0" err="1" smtClean="0"/>
              <a:t>geonetwork</a:t>
            </a:r>
            <a:endParaRPr lang="en-US" sz="3200" dirty="0" smtClean="0"/>
          </a:p>
          <a:p>
            <a:pPr marL="457200" indent="-457200">
              <a:buFont typeface="Arial" charset="0"/>
              <a:buChar char="•"/>
            </a:pPr>
            <a:endParaRPr lang="en-US" sz="3200" dirty="0"/>
          </a:p>
          <a:p>
            <a:pPr marL="457200" indent="-457200">
              <a:buFont typeface="Arial" charset="0"/>
              <a:buChar char="•"/>
            </a:pPr>
            <a:endParaRPr lang="en-US" sz="3200" dirty="0" smtClean="0"/>
          </a:p>
          <a:p>
            <a:pPr marL="457200" indent="-457200">
              <a:buFont typeface="Arial" charset="0"/>
              <a:buChar char="•"/>
            </a:pPr>
            <a:endParaRPr lang="en-US" sz="3200" dirty="0"/>
          </a:p>
          <a:p>
            <a:endParaRPr lang="en-US" sz="3200" dirty="0"/>
          </a:p>
          <a:p>
            <a:r>
              <a:rPr lang="en-US" sz="3200" dirty="0" smtClean="0"/>
              <a:t>Clone and branch </a:t>
            </a:r>
          </a:p>
          <a:p>
            <a:r>
              <a:rPr lang="en-US" sz="3200" dirty="0" smtClean="0"/>
              <a:t>metadata101/ISO_19115-3</a:t>
            </a:r>
          </a:p>
          <a:p>
            <a:endParaRPr lang="en-US" sz="3200" dirty="0"/>
          </a:p>
          <a:p>
            <a:endParaRPr lang="en-US" sz="3200" dirty="0" smtClean="0"/>
          </a:p>
          <a:p>
            <a:endParaRPr lang="en-US" sz="3200" dirty="0"/>
          </a:p>
          <a:p>
            <a:endParaRPr lang="en-US" sz="3200" dirty="0" smtClean="0"/>
          </a:p>
          <a:p>
            <a:r>
              <a:rPr lang="en-US" sz="3200" dirty="0" smtClean="0"/>
              <a:t>Create </a:t>
            </a:r>
          </a:p>
          <a:p>
            <a:r>
              <a:rPr lang="en-US" sz="3200" dirty="0" err="1" smtClean="0"/>
              <a:t>FUNding</a:t>
            </a:r>
            <a:r>
              <a:rPr lang="en-US" sz="3200" dirty="0" smtClean="0"/>
              <a:t> Friday MME repository</a:t>
            </a:r>
            <a:endParaRPr lang="en-US" sz="3200" dirty="0"/>
          </a:p>
          <a:p>
            <a:endParaRPr lang="en-US" sz="3200" dirty="0" smtClean="0"/>
          </a:p>
          <a:p>
            <a:endParaRPr lang="en-US" sz="3200" dirty="0"/>
          </a:p>
          <a:p>
            <a:endParaRPr lang="en-US" sz="3200" dirty="0" smtClean="0"/>
          </a:p>
          <a:p>
            <a:endParaRPr lang="en-US" sz="3200" dirty="0"/>
          </a:p>
          <a:p>
            <a:endParaRPr lang="en-US" sz="3200" dirty="0" smtClean="0"/>
          </a:p>
          <a:p>
            <a:endParaRPr lang="en-US" sz="3200" dirty="0"/>
          </a:p>
          <a:p>
            <a:endParaRPr lang="en-US" sz="3200" dirty="0" smtClean="0"/>
          </a:p>
        </p:txBody>
      </p:sp>
      <p:sp>
        <p:nvSpPr>
          <p:cNvPr id="44" name="TextBox 43"/>
          <p:cNvSpPr txBox="1"/>
          <p:nvPr/>
        </p:nvSpPr>
        <p:spPr>
          <a:xfrm>
            <a:off x="13257340" y="21361193"/>
            <a:ext cx="13548428" cy="742478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Results</a:t>
            </a:r>
            <a:endParaRPr lang="en-US" dirty="0"/>
          </a:p>
          <a:p>
            <a:pPr marL="457200" indent="-457200">
              <a:buFont typeface="Arial" charset="0"/>
              <a:buChar char="•"/>
            </a:pPr>
            <a:r>
              <a:rPr lang="en-US" sz="3200" dirty="0" smtClean="0"/>
              <a:t>Supports ingest of </a:t>
            </a:r>
            <a:r>
              <a:rPr lang="en-US" sz="3200" dirty="0" err="1" smtClean="0"/>
              <a:t>DataCite</a:t>
            </a:r>
            <a:r>
              <a:rPr lang="en-US" sz="3200" dirty="0" smtClean="0"/>
              <a:t>, CSDGM, DIF, ECHO, ISO 19115, ISO 19115-2, ISO 19115-3, and Dublin Core</a:t>
            </a:r>
            <a:endParaRPr lang="en-US" sz="3200" dirty="0" smtClean="0"/>
          </a:p>
          <a:p>
            <a:pPr marL="457200" indent="-457200">
              <a:buFont typeface="Arial" charset="0"/>
              <a:buChar char="•"/>
            </a:pPr>
            <a:r>
              <a:rPr lang="en-US" sz="3200" dirty="0" smtClean="0"/>
              <a:t>Transforms to ISO 19115-3 or ISO 19115 on ingest which can then be transformed to ISO 19115-3 for editing</a:t>
            </a:r>
            <a:endParaRPr lang="en-US" sz="3200" dirty="0"/>
          </a:p>
          <a:p>
            <a:pPr marL="457200" indent="-457200">
              <a:buFont typeface="Arial" charset="0"/>
              <a:buChar char="•"/>
            </a:pPr>
            <a:r>
              <a:rPr lang="en-US" sz="3200" dirty="0" smtClean="0"/>
              <a:t>Created views for the ISO 19115-3 for Data Discovery as well as </a:t>
            </a:r>
            <a:r>
              <a:rPr lang="en-US" sz="3200" dirty="0" err="1" smtClean="0"/>
              <a:t>DataCite</a:t>
            </a:r>
            <a:r>
              <a:rPr lang="en-US" sz="3200" dirty="0" smtClean="0"/>
              <a:t> </a:t>
            </a:r>
            <a:endParaRPr lang="en-US" sz="3200" dirty="0"/>
          </a:p>
          <a:p>
            <a:pPr marL="457200" indent="-457200">
              <a:buFont typeface="Arial" charset="0"/>
              <a:buChar char="•"/>
            </a:pPr>
            <a:r>
              <a:rPr lang="en-US" sz="3200" dirty="0" smtClean="0"/>
              <a:t>Implement a schema plugin for ISO </a:t>
            </a:r>
            <a:r>
              <a:rPr lang="en-US" sz="3200" dirty="0" smtClean="0"/>
              <a:t>19115-3</a:t>
            </a:r>
          </a:p>
          <a:p>
            <a:pPr marL="457200" indent="-457200">
              <a:buFont typeface="Arial" charset="0"/>
              <a:buChar char="•"/>
            </a:pPr>
            <a:r>
              <a:rPr lang="en-US" sz="3200" dirty="0" smtClean="0"/>
              <a:t>Use ISO 19115-3 as template dialect</a:t>
            </a:r>
          </a:p>
          <a:p>
            <a:pPr marL="457200" indent="-457200">
              <a:buFont typeface="Arial" charset="0"/>
              <a:buChar char="•"/>
            </a:pPr>
            <a:r>
              <a:rPr lang="en-US" sz="3200" dirty="0" smtClean="0"/>
              <a:t>Alter ISO 19115-3 schema plugin to display HDF concept names and descriptions</a:t>
            </a:r>
            <a:endParaRPr lang="en-US" sz="3200" dirty="0" smtClean="0"/>
          </a:p>
          <a:p>
            <a:pPr marL="457200" indent="-457200">
              <a:buFont typeface="Arial" charset="0"/>
              <a:buChar char="•"/>
            </a:pPr>
            <a:r>
              <a:rPr lang="en-US" sz="3200" dirty="0" smtClean="0"/>
              <a:t>Utilize Open Science Framework and </a:t>
            </a:r>
            <a:r>
              <a:rPr lang="en-US" sz="3200" dirty="0" err="1" smtClean="0"/>
              <a:t>Github</a:t>
            </a:r>
            <a:r>
              <a:rPr lang="en-US" sz="3200" dirty="0" smtClean="0"/>
              <a:t> to document and share </a:t>
            </a:r>
            <a:r>
              <a:rPr lang="en-US" sz="3200" dirty="0" smtClean="0"/>
              <a:t>research</a:t>
            </a:r>
          </a:p>
          <a:p>
            <a:pPr marL="457200" indent="-457200">
              <a:buFont typeface="Arial" charset="0"/>
              <a:buChar char="•"/>
            </a:pPr>
            <a:r>
              <a:rPr lang="en-US" sz="3200" dirty="0" smtClean="0"/>
              <a:t>Find transforms to facilitate ingest</a:t>
            </a:r>
          </a:p>
          <a:p>
            <a:pPr marL="457200" indent="-457200">
              <a:buFont typeface="Arial" charset="0"/>
              <a:buChar char="•"/>
            </a:pPr>
            <a:r>
              <a:rPr lang="en-US" sz="3200" dirty="0" smtClean="0"/>
              <a:t>Explore possibility of using export API to create collections analysis workflows and dialect selection</a:t>
            </a:r>
            <a:endParaRPr lang="en-US" sz="3200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5791200" y="798147"/>
            <a:ext cx="17398063" cy="3893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500" dirty="0" smtClean="0"/>
              <a:t>Making Metadata Easy </a:t>
            </a:r>
          </a:p>
          <a:p>
            <a:pPr algn="ctr"/>
            <a:r>
              <a:rPr lang="en-US" sz="6600" dirty="0" smtClean="0"/>
              <a:t>A Recommendations Based Approach To Documentation using </a:t>
            </a:r>
            <a:r>
              <a:rPr lang="en-US" sz="6600" dirty="0" err="1" smtClean="0"/>
              <a:t>GeoNetwork</a:t>
            </a:r>
            <a:endParaRPr lang="en-US" sz="3600" dirty="0"/>
          </a:p>
        </p:txBody>
      </p:sp>
      <p:sp>
        <p:nvSpPr>
          <p:cNvPr id="8" name="TextBox 7"/>
          <p:cNvSpPr txBox="1"/>
          <p:nvPr/>
        </p:nvSpPr>
        <p:spPr>
          <a:xfrm>
            <a:off x="659427" y="4642342"/>
            <a:ext cx="11931158" cy="840967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Proposal</a:t>
            </a:r>
          </a:p>
          <a:p>
            <a:endParaRPr lang="en-US" sz="3200" dirty="0"/>
          </a:p>
          <a:p>
            <a:pPr marL="457200" indent="-457200">
              <a:buFont typeface="Arial" charset="0"/>
              <a:buChar char="•"/>
            </a:pPr>
            <a:r>
              <a:rPr lang="en-US" sz="3200" dirty="0" err="1" smtClean="0"/>
              <a:t>GeoNetwork</a:t>
            </a:r>
            <a:r>
              <a:rPr lang="en-US" sz="3200" dirty="0" smtClean="0"/>
              <a:t> is a standards based editor and </a:t>
            </a:r>
            <a:r>
              <a:rPr lang="en-US" sz="3200" dirty="0" smtClean="0"/>
              <a:t>catalog</a:t>
            </a:r>
            <a:endParaRPr lang="en-US" sz="3200" dirty="0" smtClean="0"/>
          </a:p>
          <a:p>
            <a:pPr marL="457200" indent="-457200">
              <a:buFont typeface="Arial" charset="0"/>
              <a:buChar char="•"/>
            </a:pPr>
            <a:r>
              <a:rPr lang="en-US" sz="3200" dirty="0" smtClean="0"/>
              <a:t>Community recommendations facilitate quality metadata</a:t>
            </a:r>
          </a:p>
          <a:p>
            <a:pPr marL="457200" indent="-457200">
              <a:buFont typeface="Arial" charset="0"/>
              <a:buChar char="•"/>
            </a:pPr>
            <a:r>
              <a:rPr lang="en-US" sz="3200" dirty="0" smtClean="0"/>
              <a:t>Standards based documentation can be difficult to write well</a:t>
            </a:r>
          </a:p>
          <a:p>
            <a:pPr marL="457200" indent="-457200">
              <a:buFont typeface="Arial" charset="0"/>
              <a:buChar char="•"/>
            </a:pPr>
            <a:r>
              <a:rPr lang="en-US" sz="3200" dirty="0" smtClean="0"/>
              <a:t>Simple, editable </a:t>
            </a:r>
            <a:r>
              <a:rPr lang="en-US" sz="3200" dirty="0" err="1" smtClean="0"/>
              <a:t>webforms</a:t>
            </a:r>
            <a:endParaRPr lang="en-US" sz="3200" dirty="0" smtClean="0"/>
          </a:p>
          <a:p>
            <a:endParaRPr lang="en-US" sz="3200" dirty="0"/>
          </a:p>
          <a:p>
            <a:endParaRPr lang="en-US" sz="3200" dirty="0" smtClean="0"/>
          </a:p>
          <a:p>
            <a:endParaRPr lang="en-US" sz="3200" dirty="0"/>
          </a:p>
          <a:p>
            <a:endParaRPr lang="en-US" sz="3200" dirty="0" smtClean="0"/>
          </a:p>
          <a:p>
            <a:endParaRPr lang="en-US" sz="3200" dirty="0"/>
          </a:p>
          <a:p>
            <a:endParaRPr lang="en-US" sz="3200" dirty="0" smtClean="0"/>
          </a:p>
          <a:p>
            <a:endParaRPr lang="en-US" sz="3200" dirty="0"/>
          </a:p>
          <a:p>
            <a:endParaRPr lang="en-US" sz="3200" dirty="0" smtClean="0"/>
          </a:p>
          <a:p>
            <a:endParaRPr lang="en-US" sz="3200" dirty="0"/>
          </a:p>
          <a:p>
            <a:endParaRPr lang="en-US" sz="3200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13257340" y="4642340"/>
            <a:ext cx="13548428" cy="840967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Statement Of Work</a:t>
            </a:r>
          </a:p>
          <a:p>
            <a:endParaRPr lang="en-US" sz="3200" b="1" u="sng" dirty="0" smtClean="0"/>
          </a:p>
          <a:p>
            <a:r>
              <a:rPr lang="en-US" sz="3200" b="1" u="sng" dirty="0" smtClean="0"/>
              <a:t>Tasks</a:t>
            </a:r>
            <a:endParaRPr lang="en-US" sz="3200" dirty="0"/>
          </a:p>
          <a:p>
            <a:r>
              <a:rPr lang="en-US" sz="3200" dirty="0"/>
              <a:t> </a:t>
            </a:r>
          </a:p>
          <a:p>
            <a:pPr lvl="0"/>
            <a:r>
              <a:rPr lang="en-US" sz="3200" dirty="0"/>
              <a:t>Create </a:t>
            </a:r>
            <a:r>
              <a:rPr lang="en-US" sz="3200" dirty="0" err="1"/>
              <a:t>GeoNetwork</a:t>
            </a:r>
            <a:r>
              <a:rPr lang="en-US" sz="3200" dirty="0"/>
              <a:t> </a:t>
            </a:r>
            <a:r>
              <a:rPr lang="en-US" sz="3200" dirty="0" smtClean="0"/>
              <a:t>instance</a:t>
            </a:r>
            <a:endParaRPr lang="en-US" sz="3200" dirty="0"/>
          </a:p>
          <a:p>
            <a:pPr lvl="0"/>
            <a:r>
              <a:rPr lang="en-US" sz="3200" dirty="0"/>
              <a:t>Explore integration of the Ecological Metadata Language and the Content Standard for Digital Geospatial Metadata dialects and HDF </a:t>
            </a:r>
            <a:r>
              <a:rPr lang="en-US" sz="3200" dirty="0" smtClean="0"/>
              <a:t>concepts</a:t>
            </a:r>
            <a:endParaRPr lang="en-US" sz="3200" dirty="0"/>
          </a:p>
          <a:p>
            <a:pPr lvl="0"/>
            <a:r>
              <a:rPr lang="en-US" sz="3200" dirty="0"/>
              <a:t>Create </a:t>
            </a:r>
            <a:r>
              <a:rPr lang="en-US" sz="3200" dirty="0" err="1"/>
              <a:t>webform</a:t>
            </a:r>
            <a:r>
              <a:rPr lang="en-US" sz="3200" dirty="0"/>
              <a:t> for a recommendation using HDF concepts.</a:t>
            </a:r>
          </a:p>
          <a:p>
            <a:pPr lvl="0"/>
            <a:r>
              <a:rPr lang="en-US" sz="3200" dirty="0"/>
              <a:t>Make and edit </a:t>
            </a:r>
            <a:r>
              <a:rPr lang="en-US" sz="3200" dirty="0" smtClean="0"/>
              <a:t>metadata</a:t>
            </a:r>
            <a:endParaRPr lang="en-US" sz="3200" dirty="0"/>
          </a:p>
          <a:p>
            <a:r>
              <a:rPr lang="en-US" sz="3200" dirty="0"/>
              <a:t> </a:t>
            </a:r>
          </a:p>
          <a:p>
            <a:r>
              <a:rPr lang="en-US" sz="3200" b="1" u="sng" dirty="0"/>
              <a:t>Deliverables</a:t>
            </a:r>
            <a:endParaRPr lang="en-US" sz="3200" dirty="0"/>
          </a:p>
          <a:p>
            <a:r>
              <a:rPr lang="en-US" sz="3200" dirty="0"/>
              <a:t> </a:t>
            </a:r>
          </a:p>
          <a:p>
            <a:r>
              <a:rPr lang="en-US" sz="3200" dirty="0"/>
              <a:t>Poster Presentation at 2017 ESIP Winter </a:t>
            </a:r>
            <a:r>
              <a:rPr lang="en-US" sz="3200" dirty="0" smtClean="0"/>
              <a:t>Meeting</a:t>
            </a:r>
            <a:endParaRPr lang="en-US" sz="3200" dirty="0"/>
          </a:p>
          <a:p>
            <a:endParaRPr lang="en-US" sz="3200" dirty="0" smtClean="0"/>
          </a:p>
          <a:p>
            <a:endParaRPr lang="en-US" sz="3200" dirty="0"/>
          </a:p>
          <a:p>
            <a:endParaRPr lang="en-US" sz="3200" dirty="0" smtClean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011" y="8157529"/>
            <a:ext cx="5735934" cy="467458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3189263" y="12222512"/>
            <a:ext cx="34898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hlinkClick r:id="rId6"/>
              </a:rPr>
              <a:t>https://</a:t>
            </a:r>
            <a:r>
              <a:rPr lang="en-US" sz="2800" dirty="0" err="1">
                <a:hlinkClick r:id="rId6"/>
              </a:rPr>
              <a:t>goo.gl</a:t>
            </a:r>
            <a:r>
              <a:rPr lang="en-US" sz="2800" dirty="0">
                <a:hlinkClick r:id="rId6"/>
              </a:rPr>
              <a:t>/TBg5zT</a:t>
            </a:r>
            <a:endParaRPr lang="en-US" sz="2800" dirty="0"/>
          </a:p>
        </p:txBody>
      </p:sp>
      <p:sp>
        <p:nvSpPr>
          <p:cNvPr id="18" name="TextBox 17"/>
          <p:cNvSpPr txBox="1"/>
          <p:nvPr/>
        </p:nvSpPr>
        <p:spPr>
          <a:xfrm>
            <a:off x="659427" y="13976007"/>
            <a:ext cx="11931158" cy="693234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Process</a:t>
            </a:r>
            <a:endParaRPr lang="en-US" dirty="0"/>
          </a:p>
          <a:p>
            <a:pPr marL="457200" indent="-457200">
              <a:buFont typeface="Arial" charset="0"/>
              <a:buChar char="•"/>
            </a:pPr>
            <a:r>
              <a:rPr lang="en-US" sz="3200" dirty="0" smtClean="0"/>
              <a:t>Research </a:t>
            </a:r>
            <a:r>
              <a:rPr lang="en-US" sz="3200" dirty="0" err="1" smtClean="0"/>
              <a:t>GeoNetwork</a:t>
            </a:r>
            <a:r>
              <a:rPr lang="en-US" sz="3200" dirty="0" smtClean="0"/>
              <a:t>, read documentation</a:t>
            </a:r>
            <a:endParaRPr lang="en-US" sz="3200" dirty="0" smtClean="0"/>
          </a:p>
          <a:p>
            <a:pPr marL="457200" indent="-457200">
              <a:buFont typeface="Arial" charset="0"/>
              <a:buChar char="•"/>
            </a:pPr>
            <a:r>
              <a:rPr lang="en-US" sz="3200" dirty="0" smtClean="0"/>
              <a:t>Use </a:t>
            </a:r>
            <a:r>
              <a:rPr lang="en-US" sz="3200" dirty="0" err="1" smtClean="0"/>
              <a:t>Github</a:t>
            </a:r>
            <a:r>
              <a:rPr lang="en-US" sz="3200" dirty="0" smtClean="0"/>
              <a:t> to </a:t>
            </a:r>
            <a:r>
              <a:rPr lang="en-US" sz="3200" dirty="0" smtClean="0"/>
              <a:t>build a development instance of the application</a:t>
            </a:r>
            <a:endParaRPr lang="en-US" sz="3200" dirty="0"/>
          </a:p>
          <a:p>
            <a:pPr marL="457200" indent="-457200">
              <a:buFont typeface="Arial" charset="0"/>
              <a:buChar char="•"/>
            </a:pPr>
            <a:r>
              <a:rPr lang="en-US" sz="3200" dirty="0"/>
              <a:t>F</a:t>
            </a:r>
            <a:r>
              <a:rPr lang="en-US" sz="3200" dirty="0" smtClean="0"/>
              <a:t>ocus on integration of recommendations into </a:t>
            </a:r>
            <a:r>
              <a:rPr lang="en-US" sz="3200" dirty="0" smtClean="0"/>
              <a:t>editor using views</a:t>
            </a:r>
            <a:endParaRPr lang="en-US" sz="3200" dirty="0"/>
          </a:p>
          <a:p>
            <a:pPr marL="457200" indent="-457200">
              <a:buFont typeface="Arial" charset="0"/>
              <a:buChar char="•"/>
            </a:pPr>
            <a:r>
              <a:rPr lang="en-US" sz="3200" dirty="0" smtClean="0"/>
              <a:t>Implement a schema plugin for ISO </a:t>
            </a:r>
            <a:r>
              <a:rPr lang="en-US" sz="3200" dirty="0" smtClean="0"/>
              <a:t>19115-3</a:t>
            </a:r>
          </a:p>
          <a:p>
            <a:pPr marL="457200" indent="-457200">
              <a:buFont typeface="Arial" charset="0"/>
              <a:buChar char="•"/>
            </a:pPr>
            <a:r>
              <a:rPr lang="en-US" sz="3200" dirty="0" smtClean="0"/>
              <a:t>Use ISO 19115-3 as template dialect</a:t>
            </a:r>
          </a:p>
          <a:p>
            <a:pPr marL="457200" indent="-457200">
              <a:buFont typeface="Arial" charset="0"/>
              <a:buChar char="•"/>
            </a:pPr>
            <a:r>
              <a:rPr lang="en-US" sz="3200" dirty="0" smtClean="0"/>
              <a:t>Alter ISO 19115-3 schema plugin to display HDF concept names and descriptions</a:t>
            </a:r>
            <a:endParaRPr lang="en-US" sz="3200" dirty="0" smtClean="0"/>
          </a:p>
          <a:p>
            <a:pPr marL="457200" indent="-457200">
              <a:buFont typeface="Arial" charset="0"/>
              <a:buChar char="•"/>
            </a:pPr>
            <a:r>
              <a:rPr lang="en-US" sz="3200" dirty="0" smtClean="0"/>
              <a:t>Utilize Open Science Framework and </a:t>
            </a:r>
            <a:r>
              <a:rPr lang="en-US" sz="3200" dirty="0" err="1" smtClean="0"/>
              <a:t>Github</a:t>
            </a:r>
            <a:r>
              <a:rPr lang="en-US" sz="3200" dirty="0" smtClean="0"/>
              <a:t> to document and share </a:t>
            </a:r>
            <a:r>
              <a:rPr lang="en-US" sz="3200" dirty="0" smtClean="0"/>
              <a:t>research</a:t>
            </a:r>
          </a:p>
          <a:p>
            <a:pPr marL="457200" indent="-457200">
              <a:buFont typeface="Arial" charset="0"/>
              <a:buChar char="•"/>
            </a:pPr>
            <a:r>
              <a:rPr lang="en-US" sz="3200" dirty="0" smtClean="0"/>
              <a:t>Find transforms to facilitate ingest and export in other dialects</a:t>
            </a:r>
          </a:p>
          <a:p>
            <a:pPr marL="457200" indent="-457200">
              <a:buFont typeface="Arial" charset="0"/>
              <a:buChar char="•"/>
            </a:pPr>
            <a:r>
              <a:rPr lang="en-US" sz="3200" dirty="0" smtClean="0"/>
              <a:t>Explore possibility of using export API to create collections analysis workflows and dialect selection</a:t>
            </a:r>
            <a:endParaRPr lang="en-US" sz="3200" dirty="0" smtClean="0"/>
          </a:p>
        </p:txBody>
      </p:sp>
      <p:pic>
        <p:nvPicPr>
          <p:cNvPr id="19" name="Picture 18" descr="NASA-Logo-Large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2920" y="34938929"/>
            <a:ext cx="1576757" cy="1255597"/>
          </a:xfrm>
          <a:prstGeom prst="rect">
            <a:avLst/>
          </a:prstGeom>
        </p:spPr>
      </p:pic>
      <p:pic>
        <p:nvPicPr>
          <p:cNvPr id="20" name="Picture 19" descr="NOAA-Transparent-Logo_1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7549" y="34938929"/>
            <a:ext cx="1310810" cy="1255598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15210331" y="35333681"/>
            <a:ext cx="75696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ahoma"/>
                <a:cs typeface="Tahoma"/>
              </a:rPr>
              <a:t>a</a:t>
            </a:r>
            <a:r>
              <a:rPr lang="en-US" sz="3200" dirty="0" smtClean="0">
                <a:latin typeface="Tahoma"/>
                <a:cs typeface="Tahoma"/>
              </a:rPr>
              <a:t>nd 170+ member organizations</a:t>
            </a:r>
            <a:endParaRPr lang="en-US" sz="3200" dirty="0">
              <a:latin typeface="Tahoma"/>
              <a:cs typeface="Tahoma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100052" y="35287961"/>
            <a:ext cx="98416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Tahoma"/>
                <a:cs typeface="Tahoma"/>
              </a:rPr>
              <a:t>Funding </a:t>
            </a:r>
            <a:r>
              <a:rPr lang="en-US" sz="3200" smtClean="0">
                <a:latin typeface="Tahoma"/>
                <a:cs typeface="Tahoma"/>
              </a:rPr>
              <a:t>Friday and ESIP are </a:t>
            </a:r>
            <a:r>
              <a:rPr lang="en-US" sz="3200" dirty="0" smtClean="0">
                <a:latin typeface="Tahoma"/>
                <a:cs typeface="Tahoma"/>
              </a:rPr>
              <a:t>supported by</a:t>
            </a:r>
            <a:endParaRPr lang="en-US" sz="3200" dirty="0">
              <a:latin typeface="Tahoma"/>
              <a:cs typeface="Tahoma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9000639" y="10651337"/>
            <a:ext cx="3899322" cy="1989727"/>
            <a:chOff x="1019484" y="10676315"/>
            <a:chExt cx="3899322" cy="1989727"/>
          </a:xfrm>
        </p:grpSpPr>
        <p:sp>
          <p:nvSpPr>
            <p:cNvPr id="11" name="TextBox 10"/>
            <p:cNvSpPr txBox="1"/>
            <p:nvPr/>
          </p:nvSpPr>
          <p:spPr>
            <a:xfrm>
              <a:off x="1019484" y="12142822"/>
              <a:ext cx="389932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hlinkClick r:id="rId9"/>
                </a:rPr>
                <a:t>https://</a:t>
              </a:r>
              <a:r>
                <a:rPr lang="en-US" sz="2800" dirty="0" err="1">
                  <a:hlinkClick r:id="rId9"/>
                </a:rPr>
                <a:t>goo.gl</a:t>
              </a:r>
              <a:r>
                <a:rPr lang="en-US" sz="2800" dirty="0">
                  <a:hlinkClick r:id="rId9"/>
                </a:rPr>
                <a:t>/0SmYSI</a:t>
              </a:r>
              <a:endParaRPr lang="en-US" sz="2800" dirty="0"/>
            </a:p>
          </p:txBody>
        </p:sp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71897" y="10676315"/>
              <a:ext cx="2110766" cy="1089017"/>
            </a:xfrm>
            <a:prstGeom prst="rect">
              <a:avLst/>
            </a:prstGeom>
          </p:spPr>
        </p:pic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298304" y="10902499"/>
              <a:ext cx="670841" cy="705855"/>
            </a:xfrm>
            <a:prstGeom prst="rect">
              <a:avLst/>
            </a:prstGeom>
          </p:spPr>
        </p:pic>
      </p:grpSp>
      <p:grpSp>
        <p:nvGrpSpPr>
          <p:cNvPr id="38" name="Group 37"/>
          <p:cNvGrpSpPr/>
          <p:nvPr/>
        </p:nvGrpSpPr>
        <p:grpSpPr>
          <a:xfrm>
            <a:off x="23933584" y="10805375"/>
            <a:ext cx="2130338" cy="1089017"/>
            <a:chOff x="20015297" y="18339893"/>
            <a:chExt cx="2110766" cy="1089017"/>
          </a:xfrm>
        </p:grpSpPr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015297" y="18339893"/>
              <a:ext cx="2110766" cy="1089017"/>
            </a:xfrm>
            <a:prstGeom prst="rect">
              <a:avLst/>
            </a:prstGeom>
          </p:spPr>
        </p:pic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0723488" y="18568531"/>
              <a:ext cx="690485" cy="699492"/>
            </a:xfrm>
            <a:prstGeom prst="rect">
              <a:avLst/>
            </a:prstGeom>
          </p:spPr>
        </p:pic>
      </p:grpSp>
      <p:pic>
        <p:nvPicPr>
          <p:cNvPr id="41" name="Picture 40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44" t="7877" r="16887" b="7808"/>
          <a:stretch/>
        </p:blipFill>
        <p:spPr>
          <a:xfrm>
            <a:off x="-1" y="412173"/>
            <a:ext cx="6233389" cy="3844195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3191738" y="591746"/>
            <a:ext cx="3614030" cy="2023857"/>
          </a:xfrm>
          <a:prstGeom prst="rect">
            <a:avLst/>
          </a:prstGeom>
        </p:spPr>
      </p:pic>
      <p:sp>
        <p:nvSpPr>
          <p:cNvPr id="49" name="TextBox 48"/>
          <p:cNvSpPr txBox="1"/>
          <p:nvPr/>
        </p:nvSpPr>
        <p:spPr>
          <a:xfrm>
            <a:off x="13257340" y="13974534"/>
            <a:ext cx="13548428" cy="68781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Toolkit</a:t>
            </a:r>
          </a:p>
          <a:p>
            <a:endParaRPr lang="en-US" sz="3200" dirty="0"/>
          </a:p>
          <a:p>
            <a:endParaRPr lang="en-US" sz="3200" dirty="0" smtClean="0"/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 smtClean="0"/>
          </a:p>
          <a:p>
            <a:endParaRPr lang="en-US" sz="3200" dirty="0"/>
          </a:p>
          <a:p>
            <a:endParaRPr lang="en-US" sz="3200" dirty="0" smtClean="0"/>
          </a:p>
          <a:p>
            <a:endParaRPr lang="en-US" sz="3200" dirty="0"/>
          </a:p>
          <a:p>
            <a:endParaRPr lang="en-US" sz="3200" dirty="0" smtClean="0"/>
          </a:p>
          <a:p>
            <a:endParaRPr lang="en-US" sz="3200" dirty="0"/>
          </a:p>
          <a:p>
            <a:endParaRPr lang="en-US" dirty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84204" y="17957101"/>
            <a:ext cx="2110766" cy="1089017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56926" y="17699280"/>
            <a:ext cx="5421111" cy="279607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8203" y="15222700"/>
            <a:ext cx="9191787" cy="201770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2464" y="16642511"/>
            <a:ext cx="7863396" cy="291469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2976651" y="3107011"/>
            <a:ext cx="3960891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 smtClean="0"/>
              <a:t>Sean Gordon</a:t>
            </a:r>
          </a:p>
          <a:p>
            <a:pPr algn="ctr"/>
            <a:r>
              <a:rPr lang="en-US" sz="2800" dirty="0" smtClean="0"/>
              <a:t>(</a:t>
            </a:r>
            <a:r>
              <a:rPr lang="en-US" sz="2800" dirty="0" err="1" smtClean="0"/>
              <a:t>scgordon@hdfgroup.org</a:t>
            </a:r>
            <a:r>
              <a:rPr lang="en-US" sz="2800" dirty="0" smtClean="0"/>
              <a:t>)</a:t>
            </a:r>
            <a:endParaRPr lang="en-US" sz="28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7287" y="19135018"/>
            <a:ext cx="4957488" cy="158019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5173" y="30954669"/>
            <a:ext cx="3251200" cy="3251200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659427" y="31423378"/>
            <a:ext cx="4562278" cy="299280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Why not</a:t>
            </a:r>
            <a:r>
              <a:rPr lang="mr-IN" dirty="0" smtClean="0"/>
              <a:t>…</a:t>
            </a:r>
            <a:endParaRPr lang="en-US" dirty="0" smtClean="0"/>
          </a:p>
          <a:p>
            <a:pPr marL="457200" indent="-457200">
              <a:buFont typeface="Arial" charset="0"/>
              <a:buChar char="•"/>
            </a:pPr>
            <a:r>
              <a:rPr lang="en-US" sz="3200" dirty="0" smtClean="0"/>
              <a:t>Ingest EML?</a:t>
            </a:r>
          </a:p>
          <a:p>
            <a:pPr marL="457200" indent="-457200">
              <a:buFont typeface="Arial" charset="0"/>
              <a:buChar char="•"/>
            </a:pPr>
            <a:r>
              <a:rPr lang="en-US" sz="3200" dirty="0" smtClean="0"/>
              <a:t>Export CSDGM or EML?</a:t>
            </a:r>
          </a:p>
          <a:p>
            <a:pPr marL="457200" indent="-457200">
              <a:buFont typeface="Arial" charset="0"/>
              <a:buChar char="•"/>
            </a:pPr>
            <a:r>
              <a:rPr lang="en-US" sz="3200" dirty="0" smtClean="0"/>
              <a:t>Why not Docker?</a:t>
            </a:r>
          </a:p>
          <a:p>
            <a:pPr marL="457200" indent="-457200">
              <a:buFont typeface="Arial" charset="0"/>
              <a:buChar char="•"/>
            </a:pPr>
            <a:r>
              <a:rPr lang="en-US" sz="3200" dirty="0" smtClean="0"/>
              <a:t>Why not SQLite?</a:t>
            </a:r>
            <a:endParaRPr lang="en-US" sz="3200" dirty="0"/>
          </a:p>
        </p:txBody>
      </p:sp>
      <p:sp>
        <p:nvSpPr>
          <p:cNvPr id="37" name="TextBox 36"/>
          <p:cNvSpPr txBox="1"/>
          <p:nvPr/>
        </p:nvSpPr>
        <p:spPr>
          <a:xfrm>
            <a:off x="13257340" y="29103986"/>
            <a:ext cx="13421760" cy="545501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What’s next?</a:t>
            </a:r>
          </a:p>
          <a:p>
            <a:pPr marL="457200" indent="-457200">
              <a:buFont typeface="Arial" charset="0"/>
              <a:buChar char="•"/>
            </a:pPr>
            <a:r>
              <a:rPr lang="en-US" sz="3200" dirty="0" smtClean="0"/>
              <a:t>Build export workflows that integrate Quick Evaluation, Translation Proofing, and RAD analyses</a:t>
            </a:r>
          </a:p>
          <a:p>
            <a:pPr marL="457200" indent="-457200">
              <a:buFont typeface="Arial" charset="0"/>
              <a:buChar char="•"/>
            </a:pPr>
            <a:r>
              <a:rPr lang="en-US" sz="3200" dirty="0" smtClean="0"/>
              <a:t>Collect community dialect transforms for ingest (dialect into ISO 19115-X</a:t>
            </a:r>
          </a:p>
          <a:p>
            <a:pPr marL="457200" indent="-457200">
              <a:buFont typeface="Arial" charset="0"/>
              <a:buChar char="•"/>
            </a:pPr>
            <a:r>
              <a:rPr lang="en-US" sz="3200" dirty="0" smtClean="0"/>
              <a:t>Collec</a:t>
            </a:r>
            <a:r>
              <a:rPr lang="en-US" sz="3200" dirty="0" smtClean="0"/>
              <a:t>t and build community transforms  for export (ISO 19115-3 to dialect)</a:t>
            </a:r>
          </a:p>
          <a:p>
            <a:pPr marL="457200" indent="-457200">
              <a:buFont typeface="Arial" charset="0"/>
              <a:buChar char="•"/>
            </a:pPr>
            <a:r>
              <a:rPr lang="en-US" sz="3200" dirty="0" smtClean="0"/>
              <a:t>Find hosting to offer the </a:t>
            </a:r>
            <a:r>
              <a:rPr lang="en-US" sz="3200" dirty="0" err="1" smtClean="0"/>
              <a:t>FUNding</a:t>
            </a:r>
            <a:r>
              <a:rPr lang="en-US" sz="3200" dirty="0" smtClean="0"/>
              <a:t> Friday </a:t>
            </a:r>
            <a:r>
              <a:rPr lang="en-US" sz="3200" dirty="0" err="1" smtClean="0"/>
              <a:t>GeoNetwork</a:t>
            </a:r>
            <a:r>
              <a:rPr lang="en-US" sz="3200" dirty="0" smtClean="0"/>
              <a:t> as a service </a:t>
            </a:r>
          </a:p>
          <a:p>
            <a:pPr marL="457200" indent="-457200">
              <a:buFont typeface="Arial" charset="0"/>
              <a:buChar char="•"/>
            </a:pPr>
            <a:r>
              <a:rPr lang="en-US" sz="3200" dirty="0" smtClean="0"/>
              <a:t>Automate creation of recommendation views from HDF </a:t>
            </a:r>
            <a:r>
              <a:rPr lang="en-US" sz="3200" dirty="0" err="1" smtClean="0"/>
              <a:t>AllCrosswalks</a:t>
            </a:r>
            <a:r>
              <a:rPr lang="en-US" sz="3200" dirty="0" smtClean="0"/>
              <a:t> to facilitate continuous integration</a:t>
            </a:r>
          </a:p>
          <a:p>
            <a:pPr marL="457200" indent="-457200">
              <a:buFont typeface="Arial" charset="0"/>
              <a:buChar char="•"/>
            </a:pPr>
            <a:r>
              <a:rPr lang="en-US" sz="3200" dirty="0" smtClean="0"/>
              <a:t>Create fork to make </a:t>
            </a:r>
            <a:r>
              <a:rPr lang="en-US" sz="3200" dirty="0" err="1" smtClean="0"/>
              <a:t>FUNding</a:t>
            </a:r>
            <a:r>
              <a:rPr lang="en-US" sz="3200" dirty="0" smtClean="0"/>
              <a:t> Friday MME easily accessible </a:t>
            </a:r>
            <a:endParaRPr lang="en-US" sz="3200" dirty="0" smtClean="0"/>
          </a:p>
          <a:p>
            <a:pPr marL="457200" indent="-457200">
              <a:buFont typeface="Arial" charset="0"/>
              <a:buChar char="•"/>
            </a:pPr>
            <a:r>
              <a:rPr lang="en-US" sz="3200" dirty="0" smtClean="0"/>
              <a:t>Find funding to accomplish these tasks</a:t>
            </a:r>
            <a:endParaRPr lang="en-US" sz="3200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89645" y="15084865"/>
            <a:ext cx="1717923" cy="1717923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13379" y="15177411"/>
            <a:ext cx="2419281" cy="2419281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07451" y="16352779"/>
            <a:ext cx="3138400" cy="1087979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08693" y="19246955"/>
            <a:ext cx="1322861" cy="1322861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872" y="25182044"/>
            <a:ext cx="1979067" cy="1979067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899" y="22567210"/>
            <a:ext cx="1925360" cy="1600456"/>
          </a:xfrm>
          <a:prstGeom prst="rect">
            <a:avLst/>
          </a:prstGeom>
        </p:spPr>
      </p:pic>
      <p:cxnSp>
        <p:nvCxnSpPr>
          <p:cNvPr id="47" name="Elbow Connector 46"/>
          <p:cNvCxnSpPr/>
          <p:nvPr/>
        </p:nvCxnSpPr>
        <p:spPr>
          <a:xfrm>
            <a:off x="2488292" y="23344098"/>
            <a:ext cx="4732619" cy="210311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Elbow Connector 51"/>
          <p:cNvCxnSpPr>
            <a:stCxn id="42" idx="3"/>
          </p:cNvCxnSpPr>
          <p:nvPr/>
        </p:nvCxnSpPr>
        <p:spPr>
          <a:xfrm flipV="1">
            <a:off x="2495939" y="25717957"/>
            <a:ext cx="4765473" cy="45362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5856872" y="33913482"/>
            <a:ext cx="66665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 smtClean="0"/>
              <a:t>FUNding</a:t>
            </a:r>
            <a:r>
              <a:rPr lang="en-US" sz="3200" dirty="0" smtClean="0"/>
              <a:t> Friday: Making Metadata Easy</a:t>
            </a:r>
            <a:endParaRPr lang="en-US" sz="3200" dirty="0"/>
          </a:p>
        </p:txBody>
      </p:sp>
      <p:pic>
        <p:nvPicPr>
          <p:cNvPr id="64" name="Picture 63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624" y="28175489"/>
            <a:ext cx="1957387" cy="1957387"/>
          </a:xfrm>
          <a:prstGeom prst="rect">
            <a:avLst/>
          </a:prstGeom>
        </p:spPr>
      </p:pic>
      <p:cxnSp>
        <p:nvCxnSpPr>
          <p:cNvPr id="66" name="Elbow Connector 65"/>
          <p:cNvCxnSpPr>
            <a:stCxn id="64" idx="3"/>
            <a:endCxn id="70" idx="1"/>
          </p:cNvCxnSpPr>
          <p:nvPr/>
        </p:nvCxnSpPr>
        <p:spPr>
          <a:xfrm flipV="1">
            <a:off x="2438011" y="28445738"/>
            <a:ext cx="3005113" cy="70844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0" name="Picture 69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3124" y="27762362"/>
            <a:ext cx="1366751" cy="1366751"/>
          </a:xfrm>
          <a:prstGeom prst="rect">
            <a:avLst/>
          </a:prstGeom>
        </p:spPr>
      </p:pic>
      <p:sp>
        <p:nvSpPr>
          <p:cNvPr id="75" name="TextBox 74"/>
          <p:cNvSpPr txBox="1"/>
          <p:nvPr/>
        </p:nvSpPr>
        <p:spPr>
          <a:xfrm>
            <a:off x="4896177" y="29156872"/>
            <a:ext cx="666657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XML, XSD, and </a:t>
            </a:r>
          </a:p>
          <a:p>
            <a:r>
              <a:rPr lang="en-US" sz="3200" dirty="0" smtClean="0"/>
              <a:t>XSL for customization</a:t>
            </a:r>
            <a:endParaRPr lang="en-US" sz="3200" dirty="0"/>
          </a:p>
        </p:txBody>
      </p:sp>
      <p:grpSp>
        <p:nvGrpSpPr>
          <p:cNvPr id="84" name="Group 83"/>
          <p:cNvGrpSpPr/>
          <p:nvPr/>
        </p:nvGrpSpPr>
        <p:grpSpPr>
          <a:xfrm>
            <a:off x="6693945" y="22444191"/>
            <a:ext cx="5937141" cy="1858384"/>
            <a:chOff x="6693945" y="22148357"/>
            <a:chExt cx="5937141" cy="1858384"/>
          </a:xfrm>
        </p:grpSpPr>
        <p:pic>
          <p:nvPicPr>
            <p:cNvPr id="81" name="Picture 80"/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93945" y="22148357"/>
              <a:ext cx="1858384" cy="1858384"/>
            </a:xfrm>
            <a:prstGeom prst="rect">
              <a:avLst/>
            </a:prstGeom>
          </p:spPr>
        </p:pic>
        <p:sp>
          <p:nvSpPr>
            <p:cNvPr id="82" name="TextBox 81"/>
            <p:cNvSpPr txBox="1"/>
            <p:nvPr/>
          </p:nvSpPr>
          <p:spPr>
            <a:xfrm>
              <a:off x="7261412" y="22834049"/>
              <a:ext cx="85501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smtClean="0"/>
                <a:t>OSF</a:t>
              </a:r>
              <a:endParaRPr lang="en-US" sz="2800"/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8524192" y="22322217"/>
              <a:ext cx="4106894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smtClean="0"/>
                <a:t>Create </a:t>
              </a:r>
              <a:r>
                <a:rPr lang="en-US" sz="3200" dirty="0" err="1" smtClean="0"/>
                <a:t>FUNding</a:t>
              </a:r>
              <a:r>
                <a:rPr lang="en-US" sz="3200" dirty="0" smtClean="0"/>
                <a:t> Friday </a:t>
              </a:r>
            </a:p>
            <a:p>
              <a:r>
                <a:rPr lang="en-US" sz="3200" dirty="0" smtClean="0"/>
                <a:t>project, document builds, process, SOW</a:t>
              </a:r>
              <a:r>
                <a:rPr lang="mr-IN" sz="3200" dirty="0" smtClean="0"/>
                <a:t>…</a:t>
              </a:r>
              <a:endParaRPr lang="en-US" sz="3200" dirty="0"/>
            </a:p>
          </p:txBody>
        </p:sp>
      </p:grpSp>
      <p:cxnSp>
        <p:nvCxnSpPr>
          <p:cNvPr id="85" name="Elbow Connector 84"/>
          <p:cNvCxnSpPr>
            <a:stCxn id="83" idx="2"/>
          </p:cNvCxnSpPr>
          <p:nvPr/>
        </p:nvCxnSpPr>
        <p:spPr>
          <a:xfrm rot="16200000" flipH="1">
            <a:off x="6974278" y="27791071"/>
            <a:ext cx="8222655" cy="101593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9" name="Picture 88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4685" y="24781084"/>
            <a:ext cx="2610057" cy="1407671"/>
          </a:xfrm>
          <a:prstGeom prst="rect">
            <a:avLst/>
          </a:prstGeom>
        </p:spPr>
      </p:pic>
      <p:sp>
        <p:nvSpPr>
          <p:cNvPr id="101" name="TextBox 100"/>
          <p:cNvSpPr txBox="1"/>
          <p:nvPr/>
        </p:nvSpPr>
        <p:spPr>
          <a:xfrm>
            <a:off x="6921630" y="26271953"/>
            <a:ext cx="666657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Combine Repos, </a:t>
            </a:r>
          </a:p>
          <a:p>
            <a:r>
              <a:rPr lang="en-US" sz="3200" dirty="0" smtClean="0"/>
              <a:t>add customizations</a:t>
            </a:r>
            <a:endParaRPr lang="en-US" sz="3200" dirty="0"/>
          </a:p>
        </p:txBody>
      </p:sp>
      <p:cxnSp>
        <p:nvCxnSpPr>
          <p:cNvPr id="102" name="Elbow Connector 101"/>
          <p:cNvCxnSpPr>
            <a:stCxn id="70" idx="0"/>
            <a:endCxn id="101" idx="1"/>
          </p:cNvCxnSpPr>
          <p:nvPr/>
        </p:nvCxnSpPr>
        <p:spPr>
          <a:xfrm rot="5400000" flipH="1" flipV="1">
            <a:off x="6048165" y="26888897"/>
            <a:ext cx="951800" cy="79513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Elbow Connector 107"/>
          <p:cNvCxnSpPr>
            <a:stCxn id="101" idx="2"/>
            <a:endCxn id="16" idx="0"/>
          </p:cNvCxnSpPr>
          <p:nvPr/>
        </p:nvCxnSpPr>
        <p:spPr>
          <a:xfrm rot="5400000">
            <a:off x="7940096" y="28639848"/>
            <a:ext cx="3605498" cy="102414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2762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86150" y="685800"/>
            <a:ext cx="20574000" cy="2884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Making Metadata Easy </a:t>
            </a:r>
          </a:p>
          <a:p>
            <a:pPr algn="ctr"/>
            <a:r>
              <a:rPr lang="en-US" dirty="0" smtClean="0"/>
              <a:t>A Recommendations Based Approach To Documentation, Creation, Curation, And Analysis Using </a:t>
            </a:r>
            <a:r>
              <a:rPr lang="en-US" dirty="0" err="1" smtClean="0"/>
              <a:t>Geonetwork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348"/>
          <a:stretch/>
        </p:blipFill>
        <p:spPr>
          <a:xfrm>
            <a:off x="234949" y="869366"/>
            <a:ext cx="4279901" cy="2172533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22860000" y="685800"/>
            <a:ext cx="4171950" cy="288444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FUNding</a:t>
            </a:r>
            <a:r>
              <a:rPr lang="en-US" dirty="0" smtClean="0"/>
              <a:t> Friday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59427" y="4642342"/>
            <a:ext cx="11931158" cy="890211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Proposal</a:t>
            </a:r>
          </a:p>
          <a:p>
            <a:endParaRPr lang="en-US" sz="3200" dirty="0"/>
          </a:p>
          <a:p>
            <a:r>
              <a:rPr lang="en-US" sz="3200" dirty="0" err="1" smtClean="0"/>
              <a:t>GeoNetwork</a:t>
            </a:r>
            <a:r>
              <a:rPr lang="en-US" sz="3200" dirty="0" smtClean="0"/>
              <a:t> is a standards based editor and catalog</a:t>
            </a:r>
          </a:p>
          <a:p>
            <a:r>
              <a:rPr lang="en-US" sz="3200" dirty="0" smtClean="0"/>
              <a:t>Community recommendations facilitate quality metadata</a:t>
            </a:r>
          </a:p>
          <a:p>
            <a:r>
              <a:rPr lang="en-US" sz="3200" dirty="0" smtClean="0"/>
              <a:t>Standards based documentation can be difficult to write well</a:t>
            </a:r>
          </a:p>
          <a:p>
            <a:r>
              <a:rPr lang="en-US" sz="3200" dirty="0" smtClean="0"/>
              <a:t>By combining recommendations and </a:t>
            </a:r>
            <a:r>
              <a:rPr lang="en-US" sz="3200" dirty="0" err="1" smtClean="0"/>
              <a:t>GeoNetwork</a:t>
            </a:r>
            <a:r>
              <a:rPr lang="en-US" sz="3200" dirty="0" smtClean="0"/>
              <a:t> a </a:t>
            </a:r>
            <a:r>
              <a:rPr lang="en-US" sz="3200" dirty="0" err="1" smtClean="0"/>
              <a:t>webform</a:t>
            </a:r>
            <a:r>
              <a:rPr lang="en-US" sz="3200" dirty="0" smtClean="0"/>
              <a:t> can created for different recommendations</a:t>
            </a:r>
          </a:p>
          <a:p>
            <a:endParaRPr lang="en-US" sz="3200" dirty="0"/>
          </a:p>
          <a:p>
            <a:endParaRPr lang="en-US" sz="3200" dirty="0" smtClean="0"/>
          </a:p>
          <a:p>
            <a:endParaRPr lang="en-US" sz="3200" dirty="0"/>
          </a:p>
          <a:p>
            <a:endParaRPr lang="en-US" sz="3200" dirty="0" smtClean="0"/>
          </a:p>
          <a:p>
            <a:endParaRPr lang="en-US" sz="3200" dirty="0"/>
          </a:p>
          <a:p>
            <a:endParaRPr lang="en-US" sz="3200" dirty="0" smtClean="0"/>
          </a:p>
          <a:p>
            <a:endParaRPr lang="en-US" sz="3200" dirty="0"/>
          </a:p>
          <a:p>
            <a:endParaRPr lang="en-US" sz="3200" dirty="0" smtClean="0"/>
          </a:p>
          <a:p>
            <a:endParaRPr lang="en-US" sz="3200" dirty="0"/>
          </a:p>
          <a:p>
            <a:endParaRPr lang="en-US" sz="3200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13257340" y="4642340"/>
            <a:ext cx="13548428" cy="879375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Statement Of Work</a:t>
            </a:r>
          </a:p>
          <a:p>
            <a:endParaRPr lang="en-US" sz="3200" b="1" u="sng" dirty="0" smtClean="0"/>
          </a:p>
          <a:p>
            <a:r>
              <a:rPr lang="en-US" sz="3200" b="1" u="sng" dirty="0" smtClean="0"/>
              <a:t>Tasks</a:t>
            </a:r>
            <a:endParaRPr lang="en-US" sz="3200" dirty="0"/>
          </a:p>
          <a:p>
            <a:r>
              <a:rPr lang="en-US" sz="3200" dirty="0"/>
              <a:t> </a:t>
            </a:r>
          </a:p>
          <a:p>
            <a:pPr lvl="0"/>
            <a:r>
              <a:rPr lang="en-US" sz="3200" dirty="0"/>
              <a:t>Create </a:t>
            </a:r>
            <a:r>
              <a:rPr lang="en-US" sz="3200" dirty="0" err="1"/>
              <a:t>GeoNetwork</a:t>
            </a:r>
            <a:r>
              <a:rPr lang="en-US" sz="3200" dirty="0"/>
              <a:t> instance.</a:t>
            </a:r>
          </a:p>
          <a:p>
            <a:pPr lvl="0"/>
            <a:r>
              <a:rPr lang="en-US" sz="3200" dirty="0"/>
              <a:t>Explore integration of the Ecological Metadata Language and the Content Standard for Digital Geospatial Metadata dialects and HDF concepts.</a:t>
            </a:r>
          </a:p>
          <a:p>
            <a:pPr lvl="0"/>
            <a:r>
              <a:rPr lang="en-US" sz="3200" dirty="0"/>
              <a:t>Create </a:t>
            </a:r>
            <a:r>
              <a:rPr lang="en-US" sz="3200" dirty="0" err="1"/>
              <a:t>webform</a:t>
            </a:r>
            <a:r>
              <a:rPr lang="en-US" sz="3200" dirty="0"/>
              <a:t> for a recommendation using HDF concepts.</a:t>
            </a:r>
          </a:p>
          <a:p>
            <a:pPr lvl="0"/>
            <a:r>
              <a:rPr lang="en-US" sz="3200" dirty="0"/>
              <a:t>Make and edit metadata.</a:t>
            </a:r>
          </a:p>
          <a:p>
            <a:r>
              <a:rPr lang="en-US" sz="3200" dirty="0"/>
              <a:t> </a:t>
            </a:r>
          </a:p>
          <a:p>
            <a:r>
              <a:rPr lang="en-US" sz="3200" b="1" u="sng" dirty="0"/>
              <a:t>Deliverables</a:t>
            </a:r>
            <a:endParaRPr lang="en-US" sz="3200" dirty="0"/>
          </a:p>
          <a:p>
            <a:r>
              <a:rPr lang="en-US" sz="3200" dirty="0"/>
              <a:t> </a:t>
            </a:r>
          </a:p>
          <a:p>
            <a:r>
              <a:rPr lang="en-US" sz="3200" dirty="0"/>
              <a:t>Poster Presentation at 2017 ESIP Winter Meeting.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898" y="8778239"/>
            <a:ext cx="5735934" cy="467458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9101355" y="12832112"/>
            <a:ext cx="38993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hlinkClick r:id="rId4"/>
              </a:rPr>
              <a:t>https://</a:t>
            </a:r>
            <a:r>
              <a:rPr lang="en-US" sz="2800" dirty="0" err="1">
                <a:hlinkClick r:id="rId4"/>
              </a:rPr>
              <a:t>goo.gl</a:t>
            </a:r>
            <a:r>
              <a:rPr lang="en-US" sz="2800" dirty="0">
                <a:hlinkClick r:id="rId4"/>
              </a:rPr>
              <a:t>/0SmYSI</a:t>
            </a:r>
            <a:endParaRPr lang="en-US" sz="2800" dirty="0"/>
          </a:p>
        </p:txBody>
      </p:sp>
      <p:sp>
        <p:nvSpPr>
          <p:cNvPr id="14" name="TextBox 13"/>
          <p:cNvSpPr txBox="1"/>
          <p:nvPr/>
        </p:nvSpPr>
        <p:spPr>
          <a:xfrm>
            <a:off x="23189263" y="12832112"/>
            <a:ext cx="34898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hlinkClick r:id="rId5"/>
              </a:rPr>
              <a:t>https://</a:t>
            </a:r>
            <a:r>
              <a:rPr lang="en-US" sz="2800" dirty="0" err="1">
                <a:hlinkClick r:id="rId5"/>
              </a:rPr>
              <a:t>goo.gl</a:t>
            </a:r>
            <a:r>
              <a:rPr lang="en-US" sz="2800" dirty="0">
                <a:hlinkClick r:id="rId5"/>
              </a:rPr>
              <a:t>/TBg5zT</a:t>
            </a:r>
            <a:endParaRPr lang="en-US" sz="2800" dirty="0"/>
          </a:p>
        </p:txBody>
      </p:sp>
      <p:sp>
        <p:nvSpPr>
          <p:cNvPr id="18" name="TextBox 17"/>
          <p:cNvSpPr txBox="1"/>
          <p:nvPr/>
        </p:nvSpPr>
        <p:spPr>
          <a:xfrm>
            <a:off x="659427" y="13976007"/>
            <a:ext cx="11931158" cy="490839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Process</a:t>
            </a:r>
            <a:endParaRPr lang="en-US" dirty="0"/>
          </a:p>
          <a:p>
            <a:pPr marL="457200" indent="-457200">
              <a:buFont typeface="Arial" charset="0"/>
              <a:buChar char="•"/>
            </a:pPr>
            <a:r>
              <a:rPr lang="en-US" sz="3200" dirty="0" smtClean="0"/>
              <a:t>Research other </a:t>
            </a:r>
            <a:r>
              <a:rPr lang="en-US" sz="3200" dirty="0" err="1" smtClean="0"/>
              <a:t>GeoNetwork</a:t>
            </a:r>
            <a:r>
              <a:rPr lang="en-US" sz="3200" dirty="0" smtClean="0"/>
              <a:t> instances</a:t>
            </a:r>
            <a:endParaRPr lang="en-US" sz="3200" dirty="0"/>
          </a:p>
          <a:p>
            <a:pPr marL="457200" indent="-457200">
              <a:buFont typeface="Arial" charset="0"/>
              <a:buChar char="•"/>
            </a:pPr>
            <a:r>
              <a:rPr lang="en-US" sz="3200" dirty="0"/>
              <a:t>F</a:t>
            </a:r>
            <a:r>
              <a:rPr lang="en-US" sz="3200" dirty="0" smtClean="0"/>
              <a:t>ocus on integration of recommendations into editor</a:t>
            </a:r>
            <a:endParaRPr lang="en-US" sz="3200" dirty="0"/>
          </a:p>
          <a:p>
            <a:pPr marL="457200" indent="-457200">
              <a:buFont typeface="Arial" charset="0"/>
              <a:buChar char="•"/>
            </a:pPr>
            <a:r>
              <a:rPr lang="en-US" sz="3200" dirty="0" smtClean="0"/>
              <a:t>Implement a schema plugin for ISO 19115-3</a:t>
            </a:r>
          </a:p>
          <a:p>
            <a:pPr marL="457200" indent="-457200">
              <a:buFont typeface="Arial" charset="0"/>
              <a:buChar char="•"/>
            </a:pPr>
            <a:r>
              <a:rPr lang="en-US" sz="3200" dirty="0" smtClean="0"/>
              <a:t>Utilize Open Science Framework and </a:t>
            </a:r>
            <a:r>
              <a:rPr lang="en-US" sz="3200" dirty="0" err="1" smtClean="0"/>
              <a:t>Github</a:t>
            </a:r>
            <a:r>
              <a:rPr lang="en-US" sz="3200" dirty="0" smtClean="0"/>
              <a:t> to document and share research</a:t>
            </a:r>
          </a:p>
          <a:p>
            <a:endParaRPr lang="en-US" sz="3200" b="1" u="sng" dirty="0" smtClean="0"/>
          </a:p>
          <a:p>
            <a:endParaRPr lang="en-US" dirty="0"/>
          </a:p>
        </p:txBody>
      </p:sp>
      <p:pic>
        <p:nvPicPr>
          <p:cNvPr id="19" name="Picture 18" descr="NASA-Logo-Large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2920" y="35095528"/>
            <a:ext cx="1576757" cy="1098998"/>
          </a:xfrm>
          <a:prstGeom prst="rect">
            <a:avLst/>
          </a:prstGeom>
        </p:spPr>
      </p:pic>
      <p:pic>
        <p:nvPicPr>
          <p:cNvPr id="20" name="Picture 19" descr="NOAA-Transparent-Logo_1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7549" y="35095529"/>
            <a:ext cx="1310810" cy="1098998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15210331" y="35333681"/>
            <a:ext cx="75696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ahoma"/>
                <a:cs typeface="Tahoma"/>
              </a:rPr>
              <a:t>a</a:t>
            </a:r>
            <a:r>
              <a:rPr lang="en-US" sz="3200" dirty="0" smtClean="0">
                <a:latin typeface="Tahoma"/>
                <a:cs typeface="Tahoma"/>
              </a:rPr>
              <a:t>nd 170+ member organizations</a:t>
            </a:r>
            <a:endParaRPr lang="en-US" sz="3200" dirty="0">
              <a:latin typeface="Tahoma"/>
              <a:cs typeface="Tahoma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297681" y="35287961"/>
            <a:ext cx="96440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Tahoma"/>
                <a:cs typeface="Tahoma"/>
              </a:rPr>
              <a:t>Funding </a:t>
            </a:r>
            <a:r>
              <a:rPr lang="en-US" sz="3200" smtClean="0">
                <a:latin typeface="Tahoma"/>
                <a:cs typeface="Tahoma"/>
              </a:rPr>
              <a:t>Friday and ESIP </a:t>
            </a:r>
            <a:r>
              <a:rPr lang="en-US" sz="3200" dirty="0" smtClean="0">
                <a:latin typeface="Tahoma"/>
                <a:cs typeface="Tahoma"/>
              </a:rPr>
              <a:t>is supported by</a:t>
            </a:r>
            <a:endParaRPr lang="en-US" sz="3200" dirty="0">
              <a:latin typeface="Tahoma"/>
              <a:cs typeface="Tahoma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244472" y="18223442"/>
            <a:ext cx="64345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 smtClean="0"/>
              <a:t>shrtLink.url</a:t>
            </a:r>
            <a:endParaRPr lang="en-US" sz="3200" dirty="0"/>
          </a:p>
        </p:txBody>
      </p:sp>
      <p:sp>
        <p:nvSpPr>
          <p:cNvPr id="24" name="Oval 23"/>
          <p:cNvSpPr/>
          <p:nvPr/>
        </p:nvSpPr>
        <p:spPr>
          <a:xfrm>
            <a:off x="9581335" y="16964591"/>
            <a:ext cx="2731764" cy="16781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Eye with QR code</a:t>
            </a:r>
            <a:endParaRPr lang="en-US" sz="2800" dirty="0"/>
          </a:p>
        </p:txBody>
      </p:sp>
      <p:grpSp>
        <p:nvGrpSpPr>
          <p:cNvPr id="33" name="Group 32"/>
          <p:cNvGrpSpPr/>
          <p:nvPr/>
        </p:nvGrpSpPr>
        <p:grpSpPr>
          <a:xfrm>
            <a:off x="9679577" y="11536694"/>
            <a:ext cx="2110766" cy="1089017"/>
            <a:chOff x="14516422" y="18546581"/>
            <a:chExt cx="4241478" cy="2092462"/>
          </a:xfrm>
        </p:grpSpPr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516422" y="18546581"/>
              <a:ext cx="4241478" cy="2092462"/>
            </a:xfrm>
            <a:prstGeom prst="rect">
              <a:avLst/>
            </a:prstGeom>
          </p:spPr>
        </p:pic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5976101" y="18981176"/>
              <a:ext cx="1348022" cy="1356245"/>
            </a:xfrm>
            <a:prstGeom prst="rect">
              <a:avLst/>
            </a:prstGeom>
          </p:spPr>
        </p:pic>
      </p:grpSp>
      <p:grpSp>
        <p:nvGrpSpPr>
          <p:cNvPr id="38" name="Group 37"/>
          <p:cNvGrpSpPr/>
          <p:nvPr/>
        </p:nvGrpSpPr>
        <p:grpSpPr>
          <a:xfrm>
            <a:off x="23870981" y="11536694"/>
            <a:ext cx="2130338" cy="1089017"/>
            <a:chOff x="20015297" y="18339893"/>
            <a:chExt cx="2110766" cy="1089017"/>
          </a:xfrm>
        </p:grpSpPr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015297" y="18339893"/>
              <a:ext cx="2110766" cy="1089017"/>
            </a:xfrm>
            <a:prstGeom prst="rect">
              <a:avLst/>
            </a:prstGeom>
          </p:spPr>
        </p:pic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0723488" y="18568531"/>
              <a:ext cx="690485" cy="6994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67882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5009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1848</TotalTime>
  <Words>519</Words>
  <Application>Microsoft Macintosh PowerPoint</Application>
  <PresentationFormat>Custom</PresentationFormat>
  <Paragraphs>149</Paragraphs>
  <Slides>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9" baseType="lpstr">
      <vt:lpstr>Calibri</vt:lpstr>
      <vt:lpstr>Calibri Light</vt:lpstr>
      <vt:lpstr>Mangal</vt:lpstr>
      <vt:lpstr>Tahoma</vt:lpstr>
      <vt:lpstr>Arial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Sean Gordon</dc:creator>
  <cp:lastModifiedBy>Sean Gordon</cp:lastModifiedBy>
  <cp:revision>53</cp:revision>
  <dcterms:created xsi:type="dcterms:W3CDTF">2017-01-08T00:46:17Z</dcterms:created>
  <dcterms:modified xsi:type="dcterms:W3CDTF">2017-01-10T20:34:13Z</dcterms:modified>
</cp:coreProperties>
</file>